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15" userDrawn="1">
          <p15:clr>
            <a:srgbClr val="A4A3A4"/>
          </p15:clr>
        </p15:guide>
        <p15:guide id="4" pos="23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88D1"/>
    <a:srgbClr val="231F20"/>
    <a:srgbClr val="E2E2E2"/>
    <a:srgbClr val="F2F0F0"/>
    <a:srgbClr val="7C7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  <p:guide pos="415"/>
        <p:guide pos="23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2A941-F7DC-6A40-BBED-291E5837E3EF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54F73-68F3-BB4F-9503-887F1F73B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71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54F73-68F3-BB4F-9503-887F1F73B2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62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54F73-68F3-BB4F-9503-887F1F73B2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53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54F73-68F3-BB4F-9503-887F1F73B2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42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63741-8A71-71E9-06B7-E2E9586DF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9248B3-2B27-FA19-EFA9-918F0DE21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09523-763E-3508-C358-A3BFE9FCE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E2D-C579-314B-88E3-2A526FF299B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2ED67-362A-89ED-2A2E-4F6C7A102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85520-5199-4CF4-F90C-22BBD534C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6914-8ED6-D84D-978B-AD611A81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53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6711D-237B-FA0F-DE9A-A4583E4D0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9DBDB-FDE1-C48F-BBFB-50E273BEC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92EF6-1149-C5E0-C4FE-A1CB5E9A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E2D-C579-314B-88E3-2A526FF299B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ECF36-9F79-C54B-55DE-F1A02C488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ACB16-0D65-8CD1-D8BE-43EB66164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6914-8ED6-D84D-978B-AD611A81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1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810822-65C3-EAED-648F-E276D6192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DE0A6F-13EA-6D94-609E-100B870F5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5EE0C-9DDA-053F-79C4-582A4919D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E2D-C579-314B-88E3-2A526FF299B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A4B44-5DC5-4447-C03D-C2787333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C4969-5392-4100-D490-8E14A7272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6914-8ED6-D84D-978B-AD611A81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6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5A5ED-9FFD-D752-38E4-4EB1795F8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E9E95-B526-71DF-C0E3-A8389F850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548CB-6FCA-661B-C047-0ACF01192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E2D-C579-314B-88E3-2A526FF299B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2CF38-8EEE-D0E4-DA16-159B4C80B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F7753-F10C-8A7A-F4BF-BE3187D46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6914-8ED6-D84D-978B-AD611A81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5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76206-93B2-5DD5-571F-261631CE8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DA8D32-00C0-EBC0-01B5-B0810A08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28672-43DB-2401-56EF-3C8F27094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E2D-C579-314B-88E3-2A526FF299B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CD090-C168-1C88-F66D-9F6A66D4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8B4E9-21CC-1308-70A3-E5653B3F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6914-8ED6-D84D-978B-AD611A81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3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3AAC1-B84F-2F07-B34D-42E73A78C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EFF31-B769-18B2-BBCA-5EAF7EEFED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543A8-6E76-DF82-95E9-C5C2567E2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5E433-7803-FE16-DF98-08B59D252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E2D-C579-314B-88E3-2A526FF299B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A4ACF-3B1F-5C30-84E9-3F307E030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AAA3BD-9A5C-92A7-E249-9736F2D4E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6914-8ED6-D84D-978B-AD611A81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75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F18BE-AF96-F010-925F-561B1B543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AADFA-0BD5-F545-B664-C32BACB6A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1C4E4-6AE0-833E-423D-EF919D8B3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DFC5FD-C936-E33F-8B89-B818E01DD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C6976-B70F-15CD-4417-4BEBBC4BF7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7D45C1-19F7-27FA-1E03-7E5CBCA39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E2D-C579-314B-88E3-2A526FF299B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F8A8FA-FDBF-70EF-80AD-CA12D8A0A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18DB43-1D2D-D77C-3E95-21A353104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6914-8ED6-D84D-978B-AD611A81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5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48081-0C2A-8570-A478-F833651BA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5C3FC1-DEC1-3515-AA13-8936BF7FA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E2D-C579-314B-88E3-2A526FF299B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642FA-4447-AA5F-BE41-B9C0304C2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F5237-1E58-3F66-EECE-B0D8EC84F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6914-8ED6-D84D-978B-AD611A81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A25011-24EB-08B0-3246-D46A8A2C5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E2D-C579-314B-88E3-2A526FF299B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ADA7BE-78A7-904B-8AD0-0A40DD2E0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8E0EB-333C-8556-D115-F498848BA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6914-8ED6-D84D-978B-AD611A81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8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B4609-BED5-F883-A303-F7E29A475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B7FB4-1642-8012-37B1-4C0BCCC2F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28F38-6ECB-6B79-CE61-BB3DD7C86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241C2-7B5D-8D00-1334-4D7B41E16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E2D-C579-314B-88E3-2A526FF299B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EE746-0B28-2836-7AC6-64A0158EA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4EDC7-7B77-8317-3ED1-EDB1FAD0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6914-8ED6-D84D-978B-AD611A81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2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75442-FCA0-53A2-794E-5EADEE990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8AB10-6006-3690-0669-6963192250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0E8ECF-1046-EA77-7256-975853D9C2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F4383D-118C-2986-FDBA-2C52A9F01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7E2D-C579-314B-88E3-2A526FF299B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67F02-7B98-A6BF-EBCA-4D5CC3B21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C0A93-4BB0-9495-D972-FE93EC757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6914-8ED6-D84D-978B-AD611A81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0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BD381D-0AA2-4D42-8625-3846BBCD6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BBB57-6B0E-DD38-8E6F-A98BE2E00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5D308-C3B5-C48E-24AF-843A41168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E7E2D-C579-314B-88E3-2A526FF299B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03F60-C159-A4C2-EA31-509408F877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63741-1D38-EB20-7C8D-569A178F9A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F6914-8ED6-D84D-978B-AD611A81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3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ethosh.com/" TargetMode="Externa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ethosh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ethosh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84194F-8146-4599-2721-EE035450E3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754" r="43750"/>
          <a:stretch/>
        </p:blipFill>
        <p:spPr>
          <a:xfrm>
            <a:off x="646395" y="1420136"/>
            <a:ext cx="2590930" cy="37949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004B861-E46F-3D13-5474-61E2266D9438}"/>
              </a:ext>
            </a:extLst>
          </p:cNvPr>
          <p:cNvSpPr txBox="1"/>
          <p:nvPr/>
        </p:nvSpPr>
        <p:spPr>
          <a:xfrm>
            <a:off x="9613232" y="302262"/>
            <a:ext cx="22058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latin typeface="Ubuntu Light" panose="020B0304030602030204" pitchFamily="34" charset="0"/>
              </a:rPr>
              <a:t>B2B Buyer Persona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704A0E-06AB-672B-AFA4-1F9D6E32C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395" y="456150"/>
            <a:ext cx="1468892" cy="274134"/>
          </a:xfrm>
          <a:prstGeom prst="rect">
            <a:avLst/>
          </a:prstGeom>
        </p:spPr>
      </p:pic>
      <p:sp>
        <p:nvSpPr>
          <p:cNvPr id="47" name="TextBox 52">
            <a:extLst>
              <a:ext uri="{FF2B5EF4-FFF2-40B4-BE49-F238E27FC236}">
                <a16:creationId xmlns:a16="http://schemas.microsoft.com/office/drawing/2014/main" id="{D3C7D0F0-2657-0EF8-DC58-254EB8B40B6D}"/>
              </a:ext>
            </a:extLst>
          </p:cNvPr>
          <p:cNvSpPr txBox="1"/>
          <p:nvPr/>
        </p:nvSpPr>
        <p:spPr>
          <a:xfrm>
            <a:off x="3695187" y="1359990"/>
            <a:ext cx="2129667" cy="25827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2"/>
              </a:lnSpc>
            </a:pPr>
            <a:r>
              <a:rPr lang="en-US" dirty="0">
                <a:solidFill>
                  <a:srgbClr val="0288D1"/>
                </a:solidFill>
                <a:latin typeface="Ubuntu" panose="020B0504030602030204" pitchFamily="34" charset="0"/>
                <a:ea typeface="Open Sans"/>
                <a:cs typeface="Open Sans"/>
              </a:rPr>
              <a:t>Company Name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CB0EC38-DF90-28EA-C248-8D4B0A730253}"/>
              </a:ext>
            </a:extLst>
          </p:cNvPr>
          <p:cNvSpPr txBox="1"/>
          <p:nvPr/>
        </p:nvSpPr>
        <p:spPr>
          <a:xfrm>
            <a:off x="3702062" y="1721182"/>
            <a:ext cx="1510899" cy="247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2"/>
              </a:lnSpc>
            </a:pPr>
            <a:r>
              <a:rPr lang="en-US" sz="14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Demographics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D8E97ED-D90A-C63C-D143-1259316E968C}"/>
              </a:ext>
            </a:extLst>
          </p:cNvPr>
          <p:cNvSpPr txBox="1"/>
          <p:nvPr/>
        </p:nvSpPr>
        <p:spPr>
          <a:xfrm>
            <a:off x="3695187" y="2093141"/>
            <a:ext cx="326527" cy="248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2"/>
              </a:lnSpc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Age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B6582C6-CBBE-C021-F212-EDDC3B1D28ED}"/>
              </a:ext>
            </a:extLst>
          </p:cNvPr>
          <p:cNvSpPr txBox="1"/>
          <p:nvPr/>
        </p:nvSpPr>
        <p:spPr>
          <a:xfrm>
            <a:off x="9339145" y="2067227"/>
            <a:ext cx="794932" cy="248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2"/>
              </a:lnSpc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Education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79020AC-7583-9A0B-39A7-8782FD794D18}"/>
              </a:ext>
            </a:extLst>
          </p:cNvPr>
          <p:cNvSpPr txBox="1"/>
          <p:nvPr/>
        </p:nvSpPr>
        <p:spPr>
          <a:xfrm>
            <a:off x="3702062" y="2441041"/>
            <a:ext cx="794932" cy="2254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2"/>
              </a:lnSpc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Profession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2160E6-F84B-1587-513A-ED893E0FB5FF}"/>
              </a:ext>
            </a:extLst>
          </p:cNvPr>
          <p:cNvSpPr txBox="1"/>
          <p:nvPr/>
        </p:nvSpPr>
        <p:spPr>
          <a:xfrm>
            <a:off x="6361743" y="2441041"/>
            <a:ext cx="794932" cy="2254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2"/>
              </a:lnSpc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Location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C50E142-5711-361A-CC86-11E9B6A66285}"/>
              </a:ext>
            </a:extLst>
          </p:cNvPr>
          <p:cNvSpPr txBox="1"/>
          <p:nvPr/>
        </p:nvSpPr>
        <p:spPr>
          <a:xfrm>
            <a:off x="9339145" y="2441040"/>
            <a:ext cx="794932" cy="2254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2"/>
              </a:lnSpc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Lifestyle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29A8395-9B18-1E94-CECF-622D0FD5EEC3}"/>
              </a:ext>
            </a:extLst>
          </p:cNvPr>
          <p:cNvSpPr txBox="1"/>
          <p:nvPr/>
        </p:nvSpPr>
        <p:spPr>
          <a:xfrm>
            <a:off x="6361743" y="2098618"/>
            <a:ext cx="611893" cy="248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2"/>
              </a:lnSpc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Gender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32525A5-59B0-AC66-093A-61C2F2DE5E9C}"/>
              </a:ext>
            </a:extLst>
          </p:cNvPr>
          <p:cNvCxnSpPr>
            <a:cxnSpLocks/>
          </p:cNvCxnSpPr>
          <p:nvPr/>
        </p:nvCxnSpPr>
        <p:spPr>
          <a:xfrm>
            <a:off x="3683000" y="2893808"/>
            <a:ext cx="73439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30">
            <a:extLst>
              <a:ext uri="{FF2B5EF4-FFF2-40B4-BE49-F238E27FC236}">
                <a16:creationId xmlns:a16="http://schemas.microsoft.com/office/drawing/2014/main" id="{5459256B-7889-2D75-A6E7-BBD26E6CD46F}"/>
              </a:ext>
            </a:extLst>
          </p:cNvPr>
          <p:cNvSpPr txBox="1"/>
          <p:nvPr/>
        </p:nvSpPr>
        <p:spPr>
          <a:xfrm>
            <a:off x="3712083" y="3037745"/>
            <a:ext cx="503959" cy="2409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070"/>
              </a:lnSpc>
            </a:pPr>
            <a:r>
              <a:rPr lang="en-US" sz="1500" dirty="0">
                <a:solidFill>
                  <a:srgbClr val="0288D1"/>
                </a:solidFill>
                <a:latin typeface="Ubuntu" panose="020B0504030602030204" pitchFamily="34" charset="0"/>
                <a:ea typeface="Open Sans"/>
                <a:cs typeface="Open Sans"/>
              </a:rPr>
              <a:t>Bio</a:t>
            </a:r>
          </a:p>
        </p:txBody>
      </p:sp>
      <p:sp>
        <p:nvSpPr>
          <p:cNvPr id="86" name="TextBox 31">
            <a:extLst>
              <a:ext uri="{FF2B5EF4-FFF2-40B4-BE49-F238E27FC236}">
                <a16:creationId xmlns:a16="http://schemas.microsoft.com/office/drawing/2014/main" id="{AC468EB8-82E8-6DD7-431D-D68A8CE6F7C9}"/>
              </a:ext>
            </a:extLst>
          </p:cNvPr>
          <p:cNvSpPr txBox="1"/>
          <p:nvPr/>
        </p:nvSpPr>
        <p:spPr>
          <a:xfrm>
            <a:off x="3514887" y="3455848"/>
            <a:ext cx="8236348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64465" lvl="1">
              <a:lnSpc>
                <a:spcPts val="1214"/>
              </a:lnSpc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Catherine is a career-oriented professional working as a CEO of a global home healthcare company</a:t>
            </a:r>
            <a:r>
              <a:rPr lang="en-US" sz="1100" dirty="0">
                <a:solidFill>
                  <a:srgbClr val="231F20"/>
                </a:solidFill>
                <a:latin typeface="Open Sans"/>
                <a:ea typeface="Open Sans"/>
                <a:cs typeface="Open Sans"/>
              </a:rPr>
              <a:t>.​</a:t>
            </a:r>
          </a:p>
        </p:txBody>
      </p:sp>
      <p:sp>
        <p:nvSpPr>
          <p:cNvPr id="94" name="TextBox 42">
            <a:extLst>
              <a:ext uri="{FF2B5EF4-FFF2-40B4-BE49-F238E27FC236}">
                <a16:creationId xmlns:a16="http://schemas.microsoft.com/office/drawing/2014/main" id="{EFD2EDFE-11AC-27AE-D08D-1DF907E3E778}"/>
              </a:ext>
            </a:extLst>
          </p:cNvPr>
          <p:cNvSpPr txBox="1"/>
          <p:nvPr/>
        </p:nvSpPr>
        <p:spPr>
          <a:xfrm>
            <a:off x="3755461" y="3878774"/>
            <a:ext cx="1262630" cy="2409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2070"/>
              </a:lnSpc>
              <a:spcBef>
                <a:spcPct val="0"/>
              </a:spcBef>
            </a:pPr>
            <a:r>
              <a:rPr lang="en-US" sz="1500" u="none" dirty="0">
                <a:solidFill>
                  <a:srgbClr val="0288D1"/>
                </a:solidFill>
                <a:latin typeface="Ubuntu" panose="020B0504030602030204" pitchFamily="34" charset="0"/>
                <a:ea typeface="Open Sans"/>
                <a:cs typeface="Open Sans"/>
              </a:rPr>
              <a:t>Position Info</a:t>
            </a:r>
          </a:p>
        </p:txBody>
      </p:sp>
      <p:sp>
        <p:nvSpPr>
          <p:cNvPr id="95" name="TextBox 43">
            <a:extLst>
              <a:ext uri="{FF2B5EF4-FFF2-40B4-BE49-F238E27FC236}">
                <a16:creationId xmlns:a16="http://schemas.microsoft.com/office/drawing/2014/main" id="{F4C5F079-D880-2DBE-05B0-5BA3DCC296E6}"/>
              </a:ext>
            </a:extLst>
          </p:cNvPr>
          <p:cNvSpPr txBox="1"/>
          <p:nvPr/>
        </p:nvSpPr>
        <p:spPr>
          <a:xfrm>
            <a:off x="3569470" y="4282974"/>
            <a:ext cx="2381100" cy="12980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14325" lvl="1" indent="-156845" algn="l">
              <a:lnSpc>
                <a:spcPct val="200000"/>
              </a:lnSpc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Job Title</a:t>
            </a:r>
          </a:p>
          <a:p>
            <a:pPr marL="314325" lvl="1" indent="-156845" algn="l">
              <a:lnSpc>
                <a:spcPct val="200000"/>
              </a:lnSpc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Key job responsibilities</a:t>
            </a:r>
          </a:p>
          <a:p>
            <a:pPr marL="314325" lvl="1" indent="-156845" algn="l">
              <a:lnSpc>
                <a:spcPct val="200000"/>
              </a:lnSpc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Reports to</a:t>
            </a:r>
          </a:p>
          <a:p>
            <a:pPr marL="314325" lvl="1" indent="-156845">
              <a:lnSpc>
                <a:spcPct val="200000"/>
              </a:lnSpc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Subordinates </a:t>
            </a:r>
          </a:p>
        </p:txBody>
      </p:sp>
      <p:sp>
        <p:nvSpPr>
          <p:cNvPr id="105" name="TextBox 9">
            <a:extLst>
              <a:ext uri="{FF2B5EF4-FFF2-40B4-BE49-F238E27FC236}">
                <a16:creationId xmlns:a16="http://schemas.microsoft.com/office/drawing/2014/main" id="{56D96296-0673-EDEF-25A8-35AF23B35822}"/>
              </a:ext>
            </a:extLst>
          </p:cNvPr>
          <p:cNvSpPr txBox="1"/>
          <p:nvPr/>
        </p:nvSpPr>
        <p:spPr>
          <a:xfrm>
            <a:off x="6143716" y="3878774"/>
            <a:ext cx="2381100" cy="240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070"/>
              </a:lnSpc>
              <a:spcBef>
                <a:spcPct val="0"/>
              </a:spcBef>
            </a:pPr>
            <a:r>
              <a:rPr lang="en-US" sz="1500" u="none" dirty="0">
                <a:solidFill>
                  <a:srgbClr val="0288D1"/>
                </a:solidFill>
                <a:latin typeface="Ubuntu" panose="020B0504030602030204" pitchFamily="34" charset="0"/>
                <a:ea typeface="Open Sans"/>
                <a:cs typeface="Open Sans"/>
              </a:rPr>
              <a:t>About the Company</a:t>
            </a:r>
          </a:p>
        </p:txBody>
      </p:sp>
      <p:sp>
        <p:nvSpPr>
          <p:cNvPr id="106" name="TextBox 10">
            <a:extLst>
              <a:ext uri="{FF2B5EF4-FFF2-40B4-BE49-F238E27FC236}">
                <a16:creationId xmlns:a16="http://schemas.microsoft.com/office/drawing/2014/main" id="{C3AF79D8-42C9-6D62-2BFD-86AFB746FD31}"/>
              </a:ext>
            </a:extLst>
          </p:cNvPr>
          <p:cNvSpPr txBox="1"/>
          <p:nvPr/>
        </p:nvSpPr>
        <p:spPr>
          <a:xfrm>
            <a:off x="5966125" y="4226399"/>
            <a:ext cx="2381100" cy="12980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28930" lvl="1" indent="-164465" algn="l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Calibri"/>
              </a:rPr>
              <a:t>Industry</a:t>
            </a:r>
          </a:p>
          <a:p>
            <a:pPr marL="328930" lvl="1" indent="-164465" algn="l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Calibri"/>
              </a:rPr>
              <a:t>Size</a:t>
            </a:r>
          </a:p>
          <a:p>
            <a:pPr marL="328930" lvl="1" indent="-164465" algn="l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Calibri"/>
              </a:rPr>
              <a:t>Revenue</a:t>
            </a:r>
          </a:p>
          <a:p>
            <a:pPr marL="328930" lvl="1" indent="-164465" algn="l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Calibri"/>
              </a:rPr>
              <a:t>B2B/B2C/Hybrid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957A4696-B973-D4BA-A022-FE6ECD13CB82}"/>
              </a:ext>
            </a:extLst>
          </p:cNvPr>
          <p:cNvSpPr/>
          <p:nvPr/>
        </p:nvSpPr>
        <p:spPr>
          <a:xfrm>
            <a:off x="646396" y="5292415"/>
            <a:ext cx="2590930" cy="549247"/>
          </a:xfrm>
          <a:prstGeom prst="rect">
            <a:avLst/>
          </a:prstGeom>
          <a:solidFill>
            <a:srgbClr val="0288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9">
            <a:extLst>
              <a:ext uri="{FF2B5EF4-FFF2-40B4-BE49-F238E27FC236}">
                <a16:creationId xmlns:a16="http://schemas.microsoft.com/office/drawing/2014/main" id="{2997D811-E975-B8E5-F8DA-DF513CF5BF30}"/>
              </a:ext>
            </a:extLst>
          </p:cNvPr>
          <p:cNvSpPr txBox="1"/>
          <p:nvPr/>
        </p:nvSpPr>
        <p:spPr>
          <a:xfrm>
            <a:off x="994996" y="5348319"/>
            <a:ext cx="1968124" cy="3448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120"/>
              </a:lnSpc>
            </a:pPr>
            <a:r>
              <a:rPr lang="en-US" spc="208" dirty="0">
                <a:solidFill>
                  <a:schemeClr val="bg1"/>
                </a:solidFill>
                <a:latin typeface="Ubuntu" panose="020B0504030602030204" pitchFamily="34" charset="0"/>
                <a:cs typeface="Arial"/>
              </a:rPr>
              <a:t>Catherine Paul</a:t>
            </a:r>
          </a:p>
        </p:txBody>
      </p:sp>
      <p:sp>
        <p:nvSpPr>
          <p:cNvPr id="129" name="TextBox 39">
            <a:extLst>
              <a:ext uri="{FF2B5EF4-FFF2-40B4-BE49-F238E27FC236}">
                <a16:creationId xmlns:a16="http://schemas.microsoft.com/office/drawing/2014/main" id="{1970D431-D676-B651-7157-B5C27C905D22}"/>
              </a:ext>
            </a:extLst>
          </p:cNvPr>
          <p:cNvSpPr txBox="1"/>
          <p:nvPr/>
        </p:nvSpPr>
        <p:spPr>
          <a:xfrm>
            <a:off x="8508841" y="4526781"/>
            <a:ext cx="2381100" cy="9594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14325" lvl="1" indent="-156845"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Example - Leading home healthcare market</a:t>
            </a:r>
          </a:p>
          <a:p>
            <a:pPr marL="314325" lvl="1" indent="-156845">
              <a:lnSpc>
                <a:spcPct val="200000"/>
              </a:lnSpc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 </a:t>
            </a:r>
            <a:endParaRPr lang="en-US" dirty="0">
              <a:solidFill>
                <a:srgbClr val="231F20"/>
              </a:solidFill>
              <a:latin typeface="Ubuntu" panose="020B0504030602030204" pitchFamily="34" charset="0"/>
            </a:endParaRPr>
          </a:p>
          <a:p>
            <a:pPr marL="314325" lvl="1" indent="-156845">
              <a:lnSpc>
                <a:spcPct val="200000"/>
              </a:lnSpc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 </a:t>
            </a:r>
          </a:p>
        </p:txBody>
      </p:sp>
      <p:sp>
        <p:nvSpPr>
          <p:cNvPr id="130" name="TextBox 17">
            <a:extLst>
              <a:ext uri="{FF2B5EF4-FFF2-40B4-BE49-F238E27FC236}">
                <a16:creationId xmlns:a16="http://schemas.microsoft.com/office/drawing/2014/main" id="{14298034-8131-08B8-D850-EB1E9CA051AD}"/>
              </a:ext>
            </a:extLst>
          </p:cNvPr>
          <p:cNvSpPr txBox="1"/>
          <p:nvPr/>
        </p:nvSpPr>
        <p:spPr>
          <a:xfrm>
            <a:off x="8709224" y="3915845"/>
            <a:ext cx="3042011" cy="1923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>
              <a:lnSpc>
                <a:spcPts val="1518"/>
              </a:lnSpc>
              <a:spcBef>
                <a:spcPct val="0"/>
              </a:spcBef>
            </a:pPr>
            <a:r>
              <a:rPr lang="en-US" sz="1500" dirty="0">
                <a:solidFill>
                  <a:srgbClr val="0288D1"/>
                </a:solidFill>
                <a:latin typeface="Ubuntu" panose="020B0504030602030204" pitchFamily="34" charset="0"/>
                <a:ea typeface="Open Sans"/>
                <a:cs typeface="Open Sans"/>
              </a:rPr>
              <a:t>Company Goals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E12E7151-FD77-4D0B-A7F0-6B56E3584247}"/>
              </a:ext>
            </a:extLst>
          </p:cNvPr>
          <p:cNvSpPr txBox="1"/>
          <p:nvPr/>
        </p:nvSpPr>
        <p:spPr>
          <a:xfrm>
            <a:off x="8616554" y="4134307"/>
            <a:ext cx="28327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What professional goals do they have</a:t>
            </a:r>
          </a:p>
          <a:p>
            <a:pPr>
              <a:spcBef>
                <a:spcPct val="0"/>
              </a:spcBef>
            </a:pP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 for their company?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Ubuntu Light" panose="020B0304030602030204" pitchFamily="34" charset="0"/>
              <a:ea typeface="Calibri"/>
              <a:cs typeface="Calibri"/>
            </a:endParaRPr>
          </a:p>
          <a:p>
            <a:pPr>
              <a:spcBef>
                <a:spcPct val="0"/>
              </a:spcBef>
            </a:pPr>
            <a:endParaRPr lang="en-US" sz="1000" u="none" dirty="0">
              <a:solidFill>
                <a:schemeClr val="bg1">
                  <a:lumMod val="65000"/>
                </a:schemeClr>
              </a:solidFill>
              <a:latin typeface="Ubuntu Light" panose="020B0304030602030204" pitchFamily="34" charset="0"/>
              <a:ea typeface="Open Sans"/>
              <a:cs typeface="Open Sans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F37646AC-B929-84A5-AD20-4EDA2721741D}"/>
              </a:ext>
            </a:extLst>
          </p:cNvPr>
          <p:cNvSpPr txBox="1"/>
          <p:nvPr/>
        </p:nvSpPr>
        <p:spPr>
          <a:xfrm>
            <a:off x="603045" y="6278739"/>
            <a:ext cx="309214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Ubuntu Light" panose="020B0304030602030204" pitchFamily="34" charset="0"/>
              </a:rPr>
              <a:t>Template by </a:t>
            </a:r>
            <a:r>
              <a:rPr lang="en-US" sz="1000" dirty="0" err="1">
                <a:latin typeface="Ubuntu Light" panose="020B0304030602030204" pitchFamily="34" charset="0"/>
                <a:hlinkClick r:id="rId5"/>
              </a:rPr>
              <a:t>Ethosh</a:t>
            </a:r>
            <a:endParaRPr lang="en-US" sz="1000" dirty="0">
              <a:latin typeface="Ubuntu Light" panose="020B0304030602030204" pitchFamily="34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BD603BF-D413-01F8-D018-FA2D6ACF2C70}"/>
              </a:ext>
            </a:extLst>
          </p:cNvPr>
          <p:cNvSpPr txBox="1"/>
          <p:nvPr/>
        </p:nvSpPr>
        <p:spPr>
          <a:xfrm>
            <a:off x="10239631" y="6278739"/>
            <a:ext cx="134932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00" dirty="0">
                <a:latin typeface="Ubuntu Light" panose="020B0304030602030204" pitchFamily="34" charset="0"/>
              </a:rPr>
              <a:t>Page 01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FBF6470-E30E-8B7C-B959-10A497C66E73}"/>
              </a:ext>
            </a:extLst>
          </p:cNvPr>
          <p:cNvSpPr txBox="1"/>
          <p:nvPr/>
        </p:nvSpPr>
        <p:spPr>
          <a:xfrm>
            <a:off x="646395" y="926711"/>
            <a:ext cx="134932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Place your logo here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95A748BD-7D40-8350-47B5-AF2BA7E742CE}"/>
              </a:ext>
            </a:extLst>
          </p:cNvPr>
          <p:cNvSpPr/>
          <p:nvPr/>
        </p:nvSpPr>
        <p:spPr>
          <a:xfrm>
            <a:off x="482611" y="286361"/>
            <a:ext cx="1796459" cy="5940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98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004B861-E46F-3D13-5474-61E2266D9438}"/>
              </a:ext>
            </a:extLst>
          </p:cNvPr>
          <p:cNvSpPr txBox="1"/>
          <p:nvPr/>
        </p:nvSpPr>
        <p:spPr>
          <a:xfrm>
            <a:off x="9613232" y="302262"/>
            <a:ext cx="22058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latin typeface="Ubuntu Light" panose="020B0304030602030204" pitchFamily="34" charset="0"/>
              </a:rPr>
              <a:t>B2B Buyer Persona</a:t>
            </a:r>
          </a:p>
        </p:txBody>
      </p:sp>
      <p:sp>
        <p:nvSpPr>
          <p:cNvPr id="10" name="TextBox 17">
            <a:extLst>
              <a:ext uri="{FF2B5EF4-FFF2-40B4-BE49-F238E27FC236}">
                <a16:creationId xmlns:a16="http://schemas.microsoft.com/office/drawing/2014/main" id="{E8273781-9AF4-46D9-D903-6D8176DD22BA}"/>
              </a:ext>
            </a:extLst>
          </p:cNvPr>
          <p:cNvSpPr txBox="1"/>
          <p:nvPr/>
        </p:nvSpPr>
        <p:spPr>
          <a:xfrm>
            <a:off x="677502" y="1422827"/>
            <a:ext cx="3042011" cy="1923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1518"/>
              </a:lnSpc>
              <a:spcBef>
                <a:spcPct val="0"/>
              </a:spcBef>
            </a:pPr>
            <a:r>
              <a:rPr lang="en-US" sz="1500" dirty="0">
                <a:solidFill>
                  <a:srgbClr val="0288D1"/>
                </a:solidFill>
                <a:latin typeface="Ubuntu" panose="020B0504030602030204" pitchFamily="34" charset="0"/>
                <a:ea typeface="Open Sans"/>
                <a:cs typeface="Open Sans"/>
              </a:rPr>
              <a:t>Pain Points/Challenges</a:t>
            </a:r>
          </a:p>
        </p:txBody>
      </p:sp>
      <p:sp>
        <p:nvSpPr>
          <p:cNvPr id="11" name="TextBox 18">
            <a:extLst>
              <a:ext uri="{FF2B5EF4-FFF2-40B4-BE49-F238E27FC236}">
                <a16:creationId xmlns:a16="http://schemas.microsoft.com/office/drawing/2014/main" id="{DDE69769-0D5D-CA75-D21E-87AFDA852153}"/>
              </a:ext>
            </a:extLst>
          </p:cNvPr>
          <p:cNvSpPr txBox="1"/>
          <p:nvPr/>
        </p:nvSpPr>
        <p:spPr>
          <a:xfrm>
            <a:off x="468357" y="2324120"/>
            <a:ext cx="2497575" cy="9594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8930" lvl="1" indent="-164465"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Example - HCP training to use equipment devices to avoid risks</a:t>
            </a: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28930" lvl="1" indent="-16446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28930" lvl="1" indent="-164465" algn="l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</a:p>
        </p:txBody>
      </p:sp>
      <p:sp>
        <p:nvSpPr>
          <p:cNvPr id="15" name="TextBox 26">
            <a:extLst>
              <a:ext uri="{FF2B5EF4-FFF2-40B4-BE49-F238E27FC236}">
                <a16:creationId xmlns:a16="http://schemas.microsoft.com/office/drawing/2014/main" id="{9402D22B-317A-F2D7-F997-269F57AB74FF}"/>
              </a:ext>
            </a:extLst>
          </p:cNvPr>
          <p:cNvSpPr txBox="1"/>
          <p:nvPr/>
        </p:nvSpPr>
        <p:spPr>
          <a:xfrm>
            <a:off x="3641441" y="2099141"/>
            <a:ext cx="2381100" cy="9674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14325" lvl="1" indent="-156845" algn="l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Open Sans"/>
                <a:ea typeface="Open Sans"/>
                <a:cs typeface="Open Sans"/>
              </a:rPr>
              <a:t>Channels</a:t>
            </a:r>
          </a:p>
          <a:p>
            <a:pPr marL="314325" lvl="1" indent="-156845" algn="l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Open Sans"/>
                <a:ea typeface="Open Sans"/>
                <a:cs typeface="Open Sans"/>
              </a:rPr>
              <a:t>Content type and formats</a:t>
            </a:r>
          </a:p>
          <a:p>
            <a:pPr marL="314325" lvl="1" indent="-156845" algn="l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Open Sans"/>
                <a:ea typeface="Open Sans"/>
                <a:cs typeface="Open Sans"/>
              </a:rPr>
              <a:t>Content themes and topics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8E9843F-248C-B214-0F8C-7D50F44A80F2}"/>
              </a:ext>
            </a:extLst>
          </p:cNvPr>
          <p:cNvCxnSpPr>
            <a:cxnSpLocks/>
          </p:cNvCxnSpPr>
          <p:nvPr/>
        </p:nvCxnSpPr>
        <p:spPr>
          <a:xfrm>
            <a:off x="677502" y="3637170"/>
            <a:ext cx="1040378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30">
            <a:extLst>
              <a:ext uri="{FF2B5EF4-FFF2-40B4-BE49-F238E27FC236}">
                <a16:creationId xmlns:a16="http://schemas.microsoft.com/office/drawing/2014/main" id="{8478B879-9EE5-C3AA-4421-8F45937F931F}"/>
              </a:ext>
            </a:extLst>
          </p:cNvPr>
          <p:cNvSpPr txBox="1"/>
          <p:nvPr/>
        </p:nvSpPr>
        <p:spPr>
          <a:xfrm>
            <a:off x="6586963" y="2180908"/>
            <a:ext cx="2381100" cy="8674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14325" lvl="1" indent="-156845">
              <a:lnSpc>
                <a:spcPts val="1518"/>
              </a:lnSpc>
              <a:spcBef>
                <a:spcPct val="0"/>
              </a:spcBef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Open Sans"/>
                <a:ea typeface="Open Sans"/>
                <a:cs typeface="Open Sans"/>
              </a:rPr>
              <a:t>Example - Devise a virtual training module for HCP training</a:t>
            </a:r>
            <a:endParaRPr lang="en-US" sz="1100" u="none" dirty="0">
              <a:solidFill>
                <a:srgbClr val="231F20"/>
              </a:solidFill>
              <a:latin typeface="Open Sans"/>
              <a:ea typeface="Open Sans"/>
              <a:cs typeface="Open Sans"/>
            </a:endParaRP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Open Sans"/>
                <a:ea typeface="Open Sans"/>
                <a:cs typeface="Open Sans"/>
              </a:rPr>
              <a:t>Your text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4695CC7-1633-E2ED-C9C8-FA90E04D1A36}"/>
              </a:ext>
            </a:extLst>
          </p:cNvPr>
          <p:cNvSpPr txBox="1"/>
          <p:nvPr/>
        </p:nvSpPr>
        <p:spPr>
          <a:xfrm>
            <a:off x="584832" y="1641289"/>
            <a:ext cx="306053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What does this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person struggle within </a:t>
            </a: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relation to meeting? What is a roadblock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to </a:t>
            </a: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this person’s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 </a:t>
            </a: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success serves? goals</a:t>
            </a:r>
          </a:p>
        </p:txBody>
      </p:sp>
      <p:sp>
        <p:nvSpPr>
          <p:cNvPr id="28" name="TextBox 17">
            <a:extLst>
              <a:ext uri="{FF2B5EF4-FFF2-40B4-BE49-F238E27FC236}">
                <a16:creationId xmlns:a16="http://schemas.microsoft.com/office/drawing/2014/main" id="{D9220E3E-07BD-4A89-EF78-FC17CACB9F6F}"/>
              </a:ext>
            </a:extLst>
          </p:cNvPr>
          <p:cNvSpPr txBox="1"/>
          <p:nvPr/>
        </p:nvSpPr>
        <p:spPr>
          <a:xfrm>
            <a:off x="3850586" y="1426102"/>
            <a:ext cx="3042011" cy="1923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18"/>
              </a:lnSpc>
              <a:spcBef>
                <a:spcPct val="0"/>
              </a:spcBef>
            </a:pPr>
            <a:r>
              <a:rPr lang="en-US" sz="1500" u="none" dirty="0">
                <a:solidFill>
                  <a:srgbClr val="0288D1"/>
                </a:solidFill>
                <a:latin typeface="Ubuntu" panose="020B0504030602030204" pitchFamily="34" charset="0"/>
                <a:ea typeface="Open Sans"/>
                <a:cs typeface="Open Sans"/>
              </a:rPr>
              <a:t>Technology/Social Media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849B06-AB0E-70A7-493C-36DAA6DA723B}"/>
              </a:ext>
            </a:extLst>
          </p:cNvPr>
          <p:cNvSpPr txBox="1"/>
          <p:nvPr/>
        </p:nvSpPr>
        <p:spPr>
          <a:xfrm>
            <a:off x="3757916" y="1644564"/>
            <a:ext cx="30605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Device preferences? Social media platforms? </a:t>
            </a:r>
          </a:p>
          <a:p>
            <a:pPr>
              <a:spcBef>
                <a:spcPct val="0"/>
              </a:spcBef>
            </a:pP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Tech savvy?</a:t>
            </a:r>
          </a:p>
        </p:txBody>
      </p:sp>
      <p:sp>
        <p:nvSpPr>
          <p:cNvPr id="32" name="TextBox 17">
            <a:extLst>
              <a:ext uri="{FF2B5EF4-FFF2-40B4-BE49-F238E27FC236}">
                <a16:creationId xmlns:a16="http://schemas.microsoft.com/office/drawing/2014/main" id="{778090AE-947C-4184-13A6-5DF429B36A57}"/>
              </a:ext>
            </a:extLst>
          </p:cNvPr>
          <p:cNvSpPr txBox="1"/>
          <p:nvPr/>
        </p:nvSpPr>
        <p:spPr>
          <a:xfrm>
            <a:off x="6796108" y="1421436"/>
            <a:ext cx="3042011" cy="1938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18"/>
              </a:lnSpc>
              <a:spcBef>
                <a:spcPct val="0"/>
              </a:spcBef>
            </a:pPr>
            <a:r>
              <a:rPr lang="en-US" sz="1500" u="none" dirty="0">
                <a:solidFill>
                  <a:srgbClr val="0288D1"/>
                </a:solidFill>
                <a:latin typeface="Open Sans"/>
                <a:ea typeface="Open Sans"/>
                <a:cs typeface="Open Sans"/>
              </a:rPr>
              <a:t>What can we do?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549AA71-CBD0-B6B8-C073-ACFB7EE18283}"/>
              </a:ext>
            </a:extLst>
          </p:cNvPr>
          <p:cNvSpPr txBox="1"/>
          <p:nvPr/>
        </p:nvSpPr>
        <p:spPr>
          <a:xfrm>
            <a:off x="6703438" y="1639898"/>
            <a:ext cx="30605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Open Sans"/>
                <a:ea typeface="Open Sans"/>
                <a:cs typeface="Open Sans"/>
              </a:rPr>
              <a:t>...to help our persona achieve their goals? ...to help our persona overcome their challenges?</a:t>
            </a:r>
          </a:p>
        </p:txBody>
      </p:sp>
      <p:sp>
        <p:nvSpPr>
          <p:cNvPr id="36" name="TextBox 17">
            <a:extLst>
              <a:ext uri="{FF2B5EF4-FFF2-40B4-BE49-F238E27FC236}">
                <a16:creationId xmlns:a16="http://schemas.microsoft.com/office/drawing/2014/main" id="{D2B3E798-74A7-5145-7297-0C83BB45CA6D}"/>
              </a:ext>
            </a:extLst>
          </p:cNvPr>
          <p:cNvSpPr txBox="1"/>
          <p:nvPr/>
        </p:nvSpPr>
        <p:spPr>
          <a:xfrm>
            <a:off x="687577" y="3969597"/>
            <a:ext cx="3042011" cy="1923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18"/>
              </a:lnSpc>
              <a:spcBef>
                <a:spcPct val="0"/>
              </a:spcBef>
            </a:pPr>
            <a:r>
              <a:rPr lang="en-US" sz="1500" dirty="0">
                <a:solidFill>
                  <a:srgbClr val="0288D1"/>
                </a:solidFill>
                <a:latin typeface="Ubuntu" panose="020B0504030602030204" pitchFamily="34" charset="0"/>
                <a:ea typeface="Open Sans"/>
                <a:cs typeface="Open Sans"/>
              </a:rPr>
              <a:t>Personality Traits</a:t>
            </a:r>
          </a:p>
        </p:txBody>
      </p:sp>
      <p:sp>
        <p:nvSpPr>
          <p:cNvPr id="37" name="TextBox 18">
            <a:extLst>
              <a:ext uri="{FF2B5EF4-FFF2-40B4-BE49-F238E27FC236}">
                <a16:creationId xmlns:a16="http://schemas.microsoft.com/office/drawing/2014/main" id="{2EDC029B-9EA3-204F-56D7-F06DBFFA3816}"/>
              </a:ext>
            </a:extLst>
          </p:cNvPr>
          <p:cNvSpPr txBox="1"/>
          <p:nvPr/>
        </p:nvSpPr>
        <p:spPr>
          <a:xfrm>
            <a:off x="3646036" y="4701313"/>
            <a:ext cx="2497575" cy="9594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8930" lvl="1" indent="-164465"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Example - HCP training to use equipment devices to avoid risks</a:t>
            </a: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28930" lvl="1" indent="-16446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28930" lvl="1" indent="-164465" algn="l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DE25C68-A56C-AB64-87CC-0240AAAEA5E2}"/>
              </a:ext>
            </a:extLst>
          </p:cNvPr>
          <p:cNvSpPr txBox="1"/>
          <p:nvPr/>
        </p:nvSpPr>
        <p:spPr>
          <a:xfrm>
            <a:off x="594907" y="4188059"/>
            <a:ext cx="30605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Interested in trying new things or likes consistency and brands they trust?</a:t>
            </a:r>
          </a:p>
        </p:txBody>
      </p:sp>
      <p:sp>
        <p:nvSpPr>
          <p:cNvPr id="39" name="TextBox 17">
            <a:extLst>
              <a:ext uri="{FF2B5EF4-FFF2-40B4-BE49-F238E27FC236}">
                <a16:creationId xmlns:a16="http://schemas.microsoft.com/office/drawing/2014/main" id="{406CA9F9-A534-892A-75CE-7F8BA14A7FB0}"/>
              </a:ext>
            </a:extLst>
          </p:cNvPr>
          <p:cNvSpPr txBox="1"/>
          <p:nvPr/>
        </p:nvSpPr>
        <p:spPr>
          <a:xfrm>
            <a:off x="3850586" y="3969597"/>
            <a:ext cx="1020151" cy="1923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18"/>
              </a:lnSpc>
              <a:spcBef>
                <a:spcPct val="0"/>
              </a:spcBef>
            </a:pPr>
            <a:r>
              <a:rPr lang="en-US" sz="1500" dirty="0">
                <a:solidFill>
                  <a:srgbClr val="0288D1"/>
                </a:solidFill>
                <a:latin typeface="Ubuntu" panose="020B0504030602030204" pitchFamily="34" charset="0"/>
                <a:ea typeface="Open Sans"/>
                <a:cs typeface="Open Sans"/>
              </a:rPr>
              <a:t>Quotes</a:t>
            </a:r>
          </a:p>
        </p:txBody>
      </p:sp>
      <p:sp>
        <p:nvSpPr>
          <p:cNvPr id="40" name="TextBox 18">
            <a:extLst>
              <a:ext uri="{FF2B5EF4-FFF2-40B4-BE49-F238E27FC236}">
                <a16:creationId xmlns:a16="http://schemas.microsoft.com/office/drawing/2014/main" id="{76CE3296-EE4C-B667-E4EC-9670953C87A9}"/>
              </a:ext>
            </a:extLst>
          </p:cNvPr>
          <p:cNvSpPr txBox="1"/>
          <p:nvPr/>
        </p:nvSpPr>
        <p:spPr>
          <a:xfrm>
            <a:off x="481236" y="4701313"/>
            <a:ext cx="2497575" cy="9594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8930" lvl="1" indent="-164465"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Example - HCP training to use equipment devices to avoid risks</a:t>
            </a: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28930" lvl="1" indent="-16446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28930" lvl="1" indent="-164465" algn="l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D596EA3-7D60-7873-1250-1A8DDF6E8645}"/>
              </a:ext>
            </a:extLst>
          </p:cNvPr>
          <p:cNvSpPr txBox="1"/>
          <p:nvPr/>
        </p:nvSpPr>
        <p:spPr>
          <a:xfrm>
            <a:off x="3757916" y="4188059"/>
            <a:ext cx="24975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Interested in trying new things or likes</a:t>
            </a:r>
          </a:p>
          <a:p>
            <a:pPr>
              <a:spcBef>
                <a:spcPct val="0"/>
              </a:spcBef>
            </a:pP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consistency and brands they trust?</a:t>
            </a:r>
          </a:p>
        </p:txBody>
      </p:sp>
      <p:sp>
        <p:nvSpPr>
          <p:cNvPr id="43" name="TextBox 18">
            <a:extLst>
              <a:ext uri="{FF2B5EF4-FFF2-40B4-BE49-F238E27FC236}">
                <a16:creationId xmlns:a16="http://schemas.microsoft.com/office/drawing/2014/main" id="{975D26A0-E9D4-178D-2BE1-2DC25C43B73E}"/>
              </a:ext>
            </a:extLst>
          </p:cNvPr>
          <p:cNvSpPr txBox="1"/>
          <p:nvPr/>
        </p:nvSpPr>
        <p:spPr>
          <a:xfrm>
            <a:off x="6405785" y="4701313"/>
            <a:ext cx="2381100" cy="9594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Example - Lack of awareness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Example - Lack of understanding</a:t>
            </a: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</a:p>
        </p:txBody>
      </p:sp>
      <p:sp>
        <p:nvSpPr>
          <p:cNvPr id="44" name="TextBox 21">
            <a:extLst>
              <a:ext uri="{FF2B5EF4-FFF2-40B4-BE49-F238E27FC236}">
                <a16:creationId xmlns:a16="http://schemas.microsoft.com/office/drawing/2014/main" id="{7ECC1BDE-F9DF-E7C2-F184-289929837762}"/>
              </a:ext>
            </a:extLst>
          </p:cNvPr>
          <p:cNvSpPr txBox="1"/>
          <p:nvPr/>
        </p:nvSpPr>
        <p:spPr>
          <a:xfrm>
            <a:off x="9203986" y="3957565"/>
            <a:ext cx="2381100" cy="2516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070"/>
              </a:lnSpc>
              <a:spcBef>
                <a:spcPct val="0"/>
              </a:spcBef>
            </a:pPr>
            <a:r>
              <a:rPr lang="en-US" sz="1500" u="none" dirty="0">
                <a:solidFill>
                  <a:srgbClr val="0288D1"/>
                </a:solidFill>
                <a:latin typeface="Open Sans"/>
                <a:ea typeface="Open Sans"/>
                <a:cs typeface="Open Sans"/>
              </a:rPr>
              <a:t>Brands &amp; Influencers</a:t>
            </a:r>
          </a:p>
        </p:txBody>
      </p:sp>
      <p:sp>
        <p:nvSpPr>
          <p:cNvPr id="45" name="TextBox 22">
            <a:extLst>
              <a:ext uri="{FF2B5EF4-FFF2-40B4-BE49-F238E27FC236}">
                <a16:creationId xmlns:a16="http://schemas.microsoft.com/office/drawing/2014/main" id="{01FCF886-EB3B-EA60-B6FD-D7CC65ECCDD1}"/>
              </a:ext>
            </a:extLst>
          </p:cNvPr>
          <p:cNvSpPr txBox="1"/>
          <p:nvPr/>
        </p:nvSpPr>
        <p:spPr>
          <a:xfrm>
            <a:off x="9049059" y="4356798"/>
            <a:ext cx="2060297" cy="6288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14325" lvl="1" indent="-156845"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Open Sans"/>
                <a:ea typeface="Open Sans"/>
                <a:cs typeface="Open Sans"/>
              </a:rPr>
              <a:t>Brands and influencers they are interested in</a:t>
            </a:r>
            <a:r>
              <a:rPr lang="en-US" sz="1100" dirty="0">
                <a:solidFill>
                  <a:srgbClr val="231F20"/>
                </a:solidFill>
                <a:latin typeface="Open Sans"/>
                <a:ea typeface="Open Sans"/>
                <a:cs typeface="Open Sans"/>
              </a:rPr>
              <a:t> </a:t>
            </a:r>
            <a:endParaRPr lang="en-US" sz="1100" u="none" dirty="0">
              <a:solidFill>
                <a:srgbClr val="231F20"/>
              </a:solidFill>
              <a:latin typeface="Open Sans"/>
              <a:ea typeface="Open Sans"/>
              <a:cs typeface="Open Sans"/>
            </a:endParaRPr>
          </a:p>
          <a:p>
            <a:pPr marL="314325" lvl="1" indent="-156845" algn="l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Open Sans"/>
                <a:ea typeface="Open Sans"/>
                <a:cs typeface="Open Sans"/>
              </a:rPr>
              <a:t>Your text here</a:t>
            </a:r>
          </a:p>
        </p:txBody>
      </p:sp>
      <p:sp>
        <p:nvSpPr>
          <p:cNvPr id="48" name="TextBox 17">
            <a:extLst>
              <a:ext uri="{FF2B5EF4-FFF2-40B4-BE49-F238E27FC236}">
                <a16:creationId xmlns:a16="http://schemas.microsoft.com/office/drawing/2014/main" id="{FC9E8638-66F1-0335-DDFB-323AAD4BDC2B}"/>
              </a:ext>
            </a:extLst>
          </p:cNvPr>
          <p:cNvSpPr txBox="1"/>
          <p:nvPr/>
        </p:nvSpPr>
        <p:spPr>
          <a:xfrm>
            <a:off x="6573872" y="3969597"/>
            <a:ext cx="1852204" cy="1938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18"/>
              </a:lnSpc>
              <a:spcBef>
                <a:spcPct val="0"/>
              </a:spcBef>
            </a:pPr>
            <a:r>
              <a:rPr lang="en-US" sz="1500" u="none" dirty="0">
                <a:solidFill>
                  <a:srgbClr val="0288D1"/>
                </a:solidFill>
                <a:latin typeface="Open Sans"/>
                <a:ea typeface="Open Sans"/>
                <a:cs typeface="Open Sans"/>
              </a:rPr>
              <a:t>Common Objections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2612CD4-6B52-6BF0-46F9-0DE56BDE978A}"/>
              </a:ext>
            </a:extLst>
          </p:cNvPr>
          <p:cNvSpPr txBox="1"/>
          <p:nvPr/>
        </p:nvSpPr>
        <p:spPr>
          <a:xfrm>
            <a:off x="6481202" y="4188059"/>
            <a:ext cx="24975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Open Sans"/>
                <a:ea typeface="Open Sans"/>
                <a:cs typeface="Open Sans"/>
              </a:rPr>
              <a:t>Why wouldn’t they buy your product/service?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92B7E72-E0D2-5CEA-2035-79C2D382B65F}"/>
              </a:ext>
            </a:extLst>
          </p:cNvPr>
          <p:cNvSpPr txBox="1"/>
          <p:nvPr/>
        </p:nvSpPr>
        <p:spPr>
          <a:xfrm>
            <a:off x="10239631" y="6278739"/>
            <a:ext cx="134932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00" dirty="0">
                <a:latin typeface="Ubuntu Light" panose="020B0304030602030204" pitchFamily="34" charset="0"/>
              </a:rPr>
              <a:t>Page 02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F738F2A6-D73B-49C6-78F1-FF2FFE420C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395" y="456150"/>
            <a:ext cx="1468892" cy="274134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365F3172-C77C-E0BA-7379-8F5AD53C4E9B}"/>
              </a:ext>
            </a:extLst>
          </p:cNvPr>
          <p:cNvSpPr txBox="1"/>
          <p:nvPr/>
        </p:nvSpPr>
        <p:spPr>
          <a:xfrm>
            <a:off x="603045" y="6278739"/>
            <a:ext cx="309214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Ubuntu Light" panose="020B0304030602030204" pitchFamily="34" charset="0"/>
              </a:rPr>
              <a:t>Template by </a:t>
            </a:r>
            <a:r>
              <a:rPr lang="en-US" sz="1000" dirty="0" err="1">
                <a:latin typeface="Ubuntu Light" panose="020B0304030602030204" pitchFamily="34" charset="0"/>
                <a:hlinkClick r:id="rId4"/>
              </a:rPr>
              <a:t>Ethosh</a:t>
            </a:r>
            <a:endParaRPr lang="en-US" sz="1000" dirty="0">
              <a:latin typeface="Ubuntu Light" panose="020B030403060203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78A9594-E92F-ACE4-4B96-229D4C43B931}"/>
              </a:ext>
            </a:extLst>
          </p:cNvPr>
          <p:cNvSpPr txBox="1"/>
          <p:nvPr/>
        </p:nvSpPr>
        <p:spPr>
          <a:xfrm>
            <a:off x="646395" y="926711"/>
            <a:ext cx="134932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Place your logo here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6AEC8A59-6DE9-1610-6670-43F2198AE8B9}"/>
              </a:ext>
            </a:extLst>
          </p:cNvPr>
          <p:cNvSpPr/>
          <p:nvPr/>
        </p:nvSpPr>
        <p:spPr>
          <a:xfrm>
            <a:off x="482611" y="286361"/>
            <a:ext cx="1796459" cy="5940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69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004B861-E46F-3D13-5474-61E2266D9438}"/>
              </a:ext>
            </a:extLst>
          </p:cNvPr>
          <p:cNvSpPr txBox="1"/>
          <p:nvPr/>
        </p:nvSpPr>
        <p:spPr>
          <a:xfrm>
            <a:off x="9613232" y="302262"/>
            <a:ext cx="22058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latin typeface="Ubuntu Light" panose="020B0304030602030204" pitchFamily="34" charset="0"/>
              </a:rPr>
              <a:t>B2B Buyer Persona</a:t>
            </a:r>
          </a:p>
        </p:txBody>
      </p:sp>
      <p:sp>
        <p:nvSpPr>
          <p:cNvPr id="10" name="TextBox 17">
            <a:extLst>
              <a:ext uri="{FF2B5EF4-FFF2-40B4-BE49-F238E27FC236}">
                <a16:creationId xmlns:a16="http://schemas.microsoft.com/office/drawing/2014/main" id="{E8273781-9AF4-46D9-D903-6D8176DD22BA}"/>
              </a:ext>
            </a:extLst>
          </p:cNvPr>
          <p:cNvSpPr txBox="1"/>
          <p:nvPr/>
        </p:nvSpPr>
        <p:spPr>
          <a:xfrm>
            <a:off x="677502" y="1517452"/>
            <a:ext cx="3042011" cy="1938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18"/>
              </a:lnSpc>
              <a:spcBef>
                <a:spcPct val="0"/>
              </a:spcBef>
            </a:pPr>
            <a:r>
              <a:rPr lang="en-US" sz="1500" u="none" dirty="0">
                <a:solidFill>
                  <a:srgbClr val="0288D1"/>
                </a:solidFill>
                <a:latin typeface="Open Sans"/>
                <a:ea typeface="Open Sans"/>
                <a:cs typeface="Open Sans"/>
              </a:rPr>
              <a:t>Goals/Metrics/Motivations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8E9843F-248C-B214-0F8C-7D50F44A80F2}"/>
              </a:ext>
            </a:extLst>
          </p:cNvPr>
          <p:cNvCxnSpPr>
            <a:cxnSpLocks/>
          </p:cNvCxnSpPr>
          <p:nvPr/>
        </p:nvCxnSpPr>
        <p:spPr>
          <a:xfrm>
            <a:off x="607264" y="3693420"/>
            <a:ext cx="10884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4695CC7-1633-E2ED-C9C8-FA90E04D1A36}"/>
              </a:ext>
            </a:extLst>
          </p:cNvPr>
          <p:cNvSpPr txBox="1"/>
          <p:nvPr/>
        </p:nvSpPr>
        <p:spPr>
          <a:xfrm>
            <a:off x="584832" y="1735914"/>
            <a:ext cx="32951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Open Sans"/>
                <a:ea typeface="Open Sans"/>
                <a:cs typeface="Open Sans"/>
              </a:rPr>
              <a:t>Primary/secondary goals? Personal vs professional goals? Top metrics they track? Motivations?</a:t>
            </a:r>
          </a:p>
        </p:txBody>
      </p:sp>
      <p:sp>
        <p:nvSpPr>
          <p:cNvPr id="36" name="TextBox 17">
            <a:extLst>
              <a:ext uri="{FF2B5EF4-FFF2-40B4-BE49-F238E27FC236}">
                <a16:creationId xmlns:a16="http://schemas.microsoft.com/office/drawing/2014/main" id="{D2B3E798-74A7-5145-7297-0C83BB45CA6D}"/>
              </a:ext>
            </a:extLst>
          </p:cNvPr>
          <p:cNvSpPr txBox="1"/>
          <p:nvPr/>
        </p:nvSpPr>
        <p:spPr>
          <a:xfrm>
            <a:off x="687578" y="3979594"/>
            <a:ext cx="2500466" cy="5924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18"/>
              </a:lnSpc>
              <a:spcBef>
                <a:spcPct val="0"/>
              </a:spcBef>
            </a:pPr>
            <a:r>
              <a:rPr lang="en-US" sz="1500" u="none" dirty="0">
                <a:solidFill>
                  <a:srgbClr val="0288D1"/>
                </a:solidFill>
                <a:latin typeface="Open Sans"/>
                <a:ea typeface="Open Sans"/>
                <a:cs typeface="Open Sans"/>
              </a:rPr>
              <a:t>Role in the buying Process</a:t>
            </a:r>
            <a:br>
              <a:rPr lang="en-US" sz="1500" dirty="0">
                <a:solidFill>
                  <a:srgbClr val="0288D1"/>
                </a:solidFill>
                <a:latin typeface="Open Sans"/>
                <a:ea typeface="Open Sans"/>
                <a:cs typeface="Open Sans"/>
              </a:rPr>
            </a:br>
            <a:endParaRPr lang="en-US" sz="1100" dirty="0">
              <a:solidFill>
                <a:srgbClr val="0288D1"/>
              </a:solidFill>
              <a:latin typeface="Open Sans"/>
              <a:ea typeface="Open Sans"/>
              <a:cs typeface="Open Sans"/>
            </a:endParaRPr>
          </a:p>
          <a:p>
            <a:pPr>
              <a:lnSpc>
                <a:spcPts val="1518"/>
              </a:lnSpc>
              <a:spcBef>
                <a:spcPct val="0"/>
              </a:spcBef>
            </a:pPr>
            <a:endParaRPr lang="en-US" sz="1500" dirty="0">
              <a:solidFill>
                <a:srgbClr val="0288D1"/>
              </a:solidFill>
              <a:latin typeface="Ubuntu" panose="020B0504030602030204" pitchFamily="34" charset="0"/>
              <a:ea typeface="Open Sans"/>
              <a:cs typeface="Open San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DE25C68-A56C-AB64-87CC-0240AAAEA5E2}"/>
              </a:ext>
            </a:extLst>
          </p:cNvPr>
          <p:cNvSpPr txBox="1"/>
          <p:nvPr/>
        </p:nvSpPr>
        <p:spPr>
          <a:xfrm>
            <a:off x="594907" y="4198056"/>
            <a:ext cx="25004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What is their role in buying process? Are </a:t>
            </a:r>
          </a:p>
          <a:p>
            <a:pPr>
              <a:spcBef>
                <a:spcPct val="0"/>
              </a:spcBef>
            </a:pP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they a key decision make?</a:t>
            </a:r>
            <a:endParaRPr lang="en-US" sz="1000" u="none" dirty="0">
              <a:solidFill>
                <a:schemeClr val="bg1">
                  <a:lumMod val="65000"/>
                </a:schemeClr>
              </a:solidFill>
              <a:latin typeface="Ubuntu Light" panose="020B0304030602030204" pitchFamily="34" charset="0"/>
              <a:ea typeface="Open Sans"/>
              <a:cs typeface="Open San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998FD7-09BB-57F0-2E80-472CA342C901}"/>
              </a:ext>
            </a:extLst>
          </p:cNvPr>
          <p:cNvSpPr txBox="1"/>
          <p:nvPr/>
        </p:nvSpPr>
        <p:spPr>
          <a:xfrm>
            <a:off x="10239631" y="6278739"/>
            <a:ext cx="134932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00" dirty="0">
                <a:latin typeface="Ubuntu Light" panose="020B0304030602030204" pitchFamily="34" charset="0"/>
              </a:rPr>
              <a:t>Page 03</a:t>
            </a:r>
          </a:p>
        </p:txBody>
      </p:sp>
      <p:sp>
        <p:nvSpPr>
          <p:cNvPr id="4" name="TextBox 33">
            <a:extLst>
              <a:ext uri="{FF2B5EF4-FFF2-40B4-BE49-F238E27FC236}">
                <a16:creationId xmlns:a16="http://schemas.microsoft.com/office/drawing/2014/main" id="{C30D27B0-DA07-2156-9AC0-64BDF0C54C45}"/>
              </a:ext>
            </a:extLst>
          </p:cNvPr>
          <p:cNvSpPr txBox="1"/>
          <p:nvPr/>
        </p:nvSpPr>
        <p:spPr>
          <a:xfrm>
            <a:off x="539473" y="2175742"/>
            <a:ext cx="2381100" cy="13059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Open Sans"/>
                <a:ea typeface="Open Sans"/>
                <a:cs typeface="Open Sans"/>
              </a:rPr>
              <a:t>Primary goal/Secondary goal </a:t>
            </a:r>
            <a:endParaRPr lang="en-US" sz="1100" u="none" dirty="0">
              <a:solidFill>
                <a:srgbClr val="231F20"/>
              </a:solidFill>
              <a:latin typeface="Open Sans"/>
              <a:ea typeface="Open Sans"/>
              <a:cs typeface="Open Sans"/>
            </a:endParaRP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Open Sans"/>
                <a:ea typeface="Open Sans"/>
                <a:cs typeface="Open Sans"/>
              </a:rPr>
              <a:t>Top metrics they track</a:t>
            </a: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Open Sans"/>
                <a:ea typeface="Open Sans"/>
                <a:cs typeface="Open Sans"/>
              </a:rPr>
              <a:t>Motivations</a:t>
            </a:r>
          </a:p>
          <a:p>
            <a:pPr marL="314325" lvl="1" indent="-156845" algn="l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Open Sans"/>
                <a:ea typeface="Open Sans"/>
                <a:cs typeface="Open Sans"/>
              </a:rPr>
              <a:t>Your text here</a:t>
            </a:r>
          </a:p>
        </p:txBody>
      </p:sp>
      <p:sp>
        <p:nvSpPr>
          <p:cNvPr id="8" name="TextBox 17">
            <a:extLst>
              <a:ext uri="{FF2B5EF4-FFF2-40B4-BE49-F238E27FC236}">
                <a16:creationId xmlns:a16="http://schemas.microsoft.com/office/drawing/2014/main" id="{97686DAB-0214-D9CD-A911-22C5F5255854}"/>
              </a:ext>
            </a:extLst>
          </p:cNvPr>
          <p:cNvSpPr txBox="1"/>
          <p:nvPr/>
        </p:nvSpPr>
        <p:spPr>
          <a:xfrm>
            <a:off x="4193271" y="1517452"/>
            <a:ext cx="3042011" cy="1938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18"/>
              </a:lnSpc>
              <a:spcBef>
                <a:spcPct val="0"/>
              </a:spcBef>
            </a:pPr>
            <a:r>
              <a:rPr lang="en-US" sz="1500" u="none" dirty="0">
                <a:solidFill>
                  <a:srgbClr val="0288D1"/>
                </a:solidFill>
                <a:latin typeface="Open Sans"/>
                <a:ea typeface="Open Sans"/>
                <a:cs typeface="Open Sans"/>
              </a:rPr>
              <a:t>Marketing Messaging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EDE690-C5BA-A9D2-5E28-F6F44213FA24}"/>
              </a:ext>
            </a:extLst>
          </p:cNvPr>
          <p:cNvSpPr txBox="1"/>
          <p:nvPr/>
        </p:nvSpPr>
        <p:spPr>
          <a:xfrm>
            <a:off x="4100601" y="1735914"/>
            <a:ext cx="40177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Open Sans"/>
                <a:ea typeface="Open Sans"/>
                <a:cs typeface="Open Sans"/>
              </a:rPr>
              <a:t>How can you describe your solution to have the biggest impact on your persona? What resonates most with your persona?</a:t>
            </a: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id="{715A390C-7366-ECF6-9FD3-44C369FC2BD1}"/>
              </a:ext>
            </a:extLst>
          </p:cNvPr>
          <p:cNvSpPr txBox="1"/>
          <p:nvPr/>
        </p:nvSpPr>
        <p:spPr>
          <a:xfrm>
            <a:off x="4038507" y="2175742"/>
            <a:ext cx="2381100" cy="12980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</a:p>
        </p:txBody>
      </p:sp>
      <p:sp>
        <p:nvSpPr>
          <p:cNvPr id="18" name="TextBox 10">
            <a:extLst>
              <a:ext uri="{FF2B5EF4-FFF2-40B4-BE49-F238E27FC236}">
                <a16:creationId xmlns:a16="http://schemas.microsoft.com/office/drawing/2014/main" id="{9156C4D3-BE63-25C5-B2A3-7B4ACB012260}"/>
              </a:ext>
            </a:extLst>
          </p:cNvPr>
          <p:cNvSpPr txBox="1"/>
          <p:nvPr/>
        </p:nvSpPr>
        <p:spPr>
          <a:xfrm>
            <a:off x="539473" y="4609813"/>
            <a:ext cx="2381100" cy="1298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Decision maker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Influencer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 </a:t>
            </a:r>
          </a:p>
        </p:txBody>
      </p:sp>
      <p:sp>
        <p:nvSpPr>
          <p:cNvPr id="20" name="TextBox 17">
            <a:extLst>
              <a:ext uri="{FF2B5EF4-FFF2-40B4-BE49-F238E27FC236}">
                <a16:creationId xmlns:a16="http://schemas.microsoft.com/office/drawing/2014/main" id="{2630047A-033D-9578-8959-0CBC8F7B31B5}"/>
              </a:ext>
            </a:extLst>
          </p:cNvPr>
          <p:cNvSpPr txBox="1"/>
          <p:nvPr/>
        </p:nvSpPr>
        <p:spPr>
          <a:xfrm>
            <a:off x="4135380" y="3982802"/>
            <a:ext cx="2500466" cy="3862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18"/>
              </a:lnSpc>
              <a:spcBef>
                <a:spcPct val="0"/>
              </a:spcBef>
            </a:pPr>
            <a:r>
              <a:rPr lang="en-US" sz="1500" u="none" dirty="0">
                <a:solidFill>
                  <a:srgbClr val="0288D1"/>
                </a:solidFill>
                <a:latin typeface="Open Sans"/>
                <a:ea typeface="Open Sans"/>
                <a:cs typeface="Open Sans"/>
              </a:rPr>
              <a:t>Factors Influencing Buying Decisions</a:t>
            </a:r>
          </a:p>
        </p:txBody>
      </p:sp>
      <p:sp>
        <p:nvSpPr>
          <p:cNvPr id="25" name="TextBox 14">
            <a:extLst>
              <a:ext uri="{FF2B5EF4-FFF2-40B4-BE49-F238E27FC236}">
                <a16:creationId xmlns:a16="http://schemas.microsoft.com/office/drawing/2014/main" id="{06B324C2-D2AF-236D-8F6B-A666BED5E8E9}"/>
              </a:ext>
            </a:extLst>
          </p:cNvPr>
          <p:cNvSpPr txBox="1"/>
          <p:nvPr/>
        </p:nvSpPr>
        <p:spPr>
          <a:xfrm>
            <a:off x="4038507" y="4613021"/>
            <a:ext cx="2381100" cy="12980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Economic Factors</a:t>
            </a:r>
            <a:endParaRPr lang="en-US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Personal Factors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  <a:p>
            <a:pPr marL="314325" lvl="1" indent="-156845">
              <a:lnSpc>
                <a:spcPct val="200000"/>
              </a:lnSpc>
              <a:spcBef>
                <a:spcPct val="0"/>
              </a:spcBef>
              <a:buFont typeface="Arial"/>
              <a:buChar char="•"/>
            </a:pPr>
            <a:r>
              <a:rPr lang="en-US" sz="1100" u="none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Your text here</a:t>
            </a:r>
            <a:r>
              <a:rPr lang="en-US" sz="1100" dirty="0">
                <a:solidFill>
                  <a:srgbClr val="231F20"/>
                </a:solidFill>
                <a:latin typeface="Ubuntu" panose="020B0504030602030204" pitchFamily="34" charset="0"/>
                <a:ea typeface="Open Sans"/>
                <a:cs typeface="Open Sans"/>
              </a:rPr>
              <a:t> </a:t>
            </a:r>
            <a:endParaRPr lang="en-US" sz="1100" u="none" dirty="0">
              <a:solidFill>
                <a:srgbClr val="231F20"/>
              </a:solidFill>
              <a:latin typeface="Ubuntu" panose="020B0504030602030204" pitchFamily="34" charset="0"/>
              <a:ea typeface="Open Sans"/>
              <a:cs typeface="Open Sans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C2D4878B-4BEA-24D9-AF11-139079501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395" y="456150"/>
            <a:ext cx="1468892" cy="27413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545230C-6648-0DDA-ACCF-73499857CCCF}"/>
              </a:ext>
            </a:extLst>
          </p:cNvPr>
          <p:cNvSpPr txBox="1"/>
          <p:nvPr/>
        </p:nvSpPr>
        <p:spPr>
          <a:xfrm>
            <a:off x="603045" y="6278739"/>
            <a:ext cx="309214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Ubuntu Light" panose="020B0304030602030204" pitchFamily="34" charset="0"/>
              </a:rPr>
              <a:t>Template by </a:t>
            </a:r>
            <a:r>
              <a:rPr lang="en-US" sz="1000" dirty="0" err="1">
                <a:latin typeface="Ubuntu Light" panose="020B0304030602030204" pitchFamily="34" charset="0"/>
                <a:hlinkClick r:id="rId4"/>
              </a:rPr>
              <a:t>Ethosh</a:t>
            </a:r>
            <a:r>
              <a:rPr lang="en-US" sz="1000" dirty="0">
                <a:latin typeface="Ubuntu Light" panose="020B0304030602030204" pitchFamily="34" charset="0"/>
                <a:hlinkClick r:id="rId4"/>
              </a:rPr>
              <a:t> </a:t>
            </a:r>
            <a:endParaRPr lang="en-US" sz="1000" dirty="0">
              <a:latin typeface="Ubuntu Light" panose="020B0304030602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3EEA8BB-6DCF-7A1B-8615-72E3850EF37B}"/>
              </a:ext>
            </a:extLst>
          </p:cNvPr>
          <p:cNvSpPr txBox="1"/>
          <p:nvPr/>
        </p:nvSpPr>
        <p:spPr>
          <a:xfrm>
            <a:off x="646395" y="926711"/>
            <a:ext cx="134932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000" u="none" dirty="0">
                <a:solidFill>
                  <a:schemeClr val="bg1">
                    <a:lumMod val="65000"/>
                  </a:schemeClr>
                </a:solidFill>
                <a:latin typeface="Ubuntu Light" panose="020B0304030602030204" pitchFamily="34" charset="0"/>
                <a:ea typeface="Open Sans"/>
                <a:cs typeface="Open Sans"/>
              </a:rPr>
              <a:t>Place your logo here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AE731D-3242-2246-2209-F17B74A1685E}"/>
              </a:ext>
            </a:extLst>
          </p:cNvPr>
          <p:cNvSpPr/>
          <p:nvPr/>
        </p:nvSpPr>
        <p:spPr>
          <a:xfrm>
            <a:off x="482611" y="286361"/>
            <a:ext cx="1796459" cy="5940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08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430</Words>
  <Application>Microsoft Office PowerPoint</Application>
  <PresentationFormat>Widescreen</PresentationFormat>
  <Paragraphs>100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 Galande</dc:creator>
  <cp:lastModifiedBy>Poonam Giri</cp:lastModifiedBy>
  <cp:revision>8</cp:revision>
  <dcterms:created xsi:type="dcterms:W3CDTF">2022-09-01T11:23:14Z</dcterms:created>
  <dcterms:modified xsi:type="dcterms:W3CDTF">2022-09-06T06:25:31Z</dcterms:modified>
</cp:coreProperties>
</file>